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95" r:id="rId3"/>
    <p:sldId id="270" r:id="rId4"/>
    <p:sldId id="271" r:id="rId5"/>
    <p:sldId id="272" r:id="rId6"/>
    <p:sldId id="284" r:id="rId7"/>
    <p:sldId id="294" r:id="rId8"/>
    <p:sldId id="285" r:id="rId9"/>
    <p:sldId id="287" r:id="rId10"/>
    <p:sldId id="288" r:id="rId11"/>
    <p:sldId id="289" r:id="rId12"/>
    <p:sldId id="290" r:id="rId13"/>
    <p:sldId id="291" r:id="rId14"/>
    <p:sldId id="292" r:id="rId15"/>
    <p:sldId id="258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 userDrawn="1">
          <p15:clr>
            <a:srgbClr val="A4A3A4"/>
          </p15:clr>
        </p15:guide>
        <p15:guide id="2" pos="36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AEB4"/>
    <a:srgbClr val="4BAEB3"/>
    <a:srgbClr val="4DB0B5"/>
    <a:srgbClr val="F2F2F2"/>
    <a:srgbClr val="FFFFFF"/>
    <a:srgbClr val="247574"/>
    <a:srgbClr val="4FBBBA"/>
    <a:srgbClr val="1CC4C4"/>
    <a:srgbClr val="045B91"/>
    <a:srgbClr val="0EB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25"/>
    <p:restoredTop sz="70570" autoAdjust="0"/>
  </p:normalViewPr>
  <p:slideViewPr>
    <p:cSldViewPr snapToGrid="0" snapToObjects="1">
      <p:cViewPr varScale="1">
        <p:scale>
          <a:sx n="125" d="100"/>
          <a:sy n="125" d="100"/>
        </p:scale>
        <p:origin x="1420" y="72"/>
      </p:cViewPr>
      <p:guideLst>
        <p:guide orient="horz" pos="2387"/>
        <p:guide pos="36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383BC5-5D06-4B4C-A75A-100A31AF0BBE}" type="doc">
      <dgm:prSet loTypeId="urn:microsoft.com/office/officeart/2018/5/layout/IconCircleLabelList" loCatId="icon" qsTypeId="urn:microsoft.com/office/officeart/2005/8/quickstyle/simple3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7E1BCD49-1099-48A8-999B-E429B12869A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Email: </a:t>
          </a:r>
          <a:r>
            <a:rPr lang="en-US" b="0" dirty="0" err="1"/>
            <a:t>Almsned.fahad@gmail.com</a:t>
          </a:r>
          <a:endParaRPr lang="en-US" b="0" dirty="0"/>
        </a:p>
      </dgm:t>
    </dgm:pt>
    <dgm:pt modelId="{3B273727-D68C-4A34-B13C-805A3D0CF95B}" type="parTrans" cxnId="{D68BB81D-9ADD-4AA0-A443-997A761476EC}">
      <dgm:prSet/>
      <dgm:spPr/>
      <dgm:t>
        <a:bodyPr/>
        <a:lstStyle/>
        <a:p>
          <a:endParaRPr lang="en-US"/>
        </a:p>
      </dgm:t>
    </dgm:pt>
    <dgm:pt modelId="{29BEFC8F-D540-4756-B8E1-527392C71FB1}" type="sibTrans" cxnId="{D68BB81D-9ADD-4AA0-A443-997A761476EC}">
      <dgm:prSet/>
      <dgm:spPr/>
      <dgm:t>
        <a:bodyPr/>
        <a:lstStyle/>
        <a:p>
          <a:endParaRPr lang="en-US"/>
        </a:p>
      </dgm:t>
    </dgm:pt>
    <dgm:pt modelId="{9E5AE1EF-CAA0-456F-8175-42CEB22E1A5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LinkedIn: </a:t>
          </a:r>
          <a:r>
            <a:rPr lang="en-US" b="0" dirty="0" err="1"/>
            <a:t>fahad-almsned</a:t>
          </a:r>
          <a:endParaRPr lang="en-US" b="0" dirty="0"/>
        </a:p>
      </dgm:t>
    </dgm:pt>
    <dgm:pt modelId="{01046DEC-96D0-46C1-8E23-EBC00AD85C39}" type="parTrans" cxnId="{F01A7555-830B-407A-BB39-B194DA78F5B6}">
      <dgm:prSet/>
      <dgm:spPr/>
      <dgm:t>
        <a:bodyPr/>
        <a:lstStyle/>
        <a:p>
          <a:endParaRPr lang="en-US"/>
        </a:p>
      </dgm:t>
    </dgm:pt>
    <dgm:pt modelId="{7058DD3F-2676-4A7C-A96D-CD7051E3F98D}" type="sibTrans" cxnId="{F01A7555-830B-407A-BB39-B194DA78F5B6}">
      <dgm:prSet/>
      <dgm:spPr/>
      <dgm:t>
        <a:bodyPr/>
        <a:lstStyle/>
        <a:p>
          <a:endParaRPr lang="en-US"/>
        </a:p>
      </dgm:t>
    </dgm:pt>
    <dgm:pt modelId="{7EACBE6A-BF6E-48C6-8C75-1CCB8B75F1B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Twitter</a:t>
          </a:r>
          <a:r>
            <a:rPr lang="en-US" dirty="0"/>
            <a:t>:@</a:t>
          </a:r>
          <a:r>
            <a:rPr lang="en-US" dirty="0" err="1"/>
            <a:t>Fahad_Almsned</a:t>
          </a:r>
          <a:endParaRPr lang="en-US" dirty="0"/>
        </a:p>
      </dgm:t>
    </dgm:pt>
    <dgm:pt modelId="{1A6B01E5-3B45-40A0-AD75-0DB8153371A6}" type="parTrans" cxnId="{390B5DEC-1FF5-4266-8424-2DD0BC5F4F6C}">
      <dgm:prSet/>
      <dgm:spPr/>
      <dgm:t>
        <a:bodyPr/>
        <a:lstStyle/>
        <a:p>
          <a:endParaRPr lang="en-US"/>
        </a:p>
      </dgm:t>
    </dgm:pt>
    <dgm:pt modelId="{F945FCDA-99ED-45AB-87A5-74B38E062544}" type="sibTrans" cxnId="{390B5DEC-1FF5-4266-8424-2DD0BC5F4F6C}">
      <dgm:prSet/>
      <dgm:spPr/>
      <dgm:t>
        <a:bodyPr/>
        <a:lstStyle/>
        <a:p>
          <a:endParaRPr lang="en-US"/>
        </a:p>
      </dgm:t>
    </dgm:pt>
    <dgm:pt modelId="{4EBAD6D9-27F3-4A8C-ADE4-4C4871284D67}" type="pres">
      <dgm:prSet presAssocID="{3B383BC5-5D06-4B4C-A75A-100A31AF0BBE}" presName="root" presStyleCnt="0">
        <dgm:presLayoutVars>
          <dgm:dir/>
          <dgm:resizeHandles val="exact"/>
        </dgm:presLayoutVars>
      </dgm:prSet>
      <dgm:spPr/>
    </dgm:pt>
    <dgm:pt modelId="{3D0D72A4-CA94-4FC2-BA56-E68A7C200ADC}" type="pres">
      <dgm:prSet presAssocID="{7E1BCD49-1099-48A8-999B-E429B12869A0}" presName="compNode" presStyleCnt="0"/>
      <dgm:spPr/>
    </dgm:pt>
    <dgm:pt modelId="{C80AB23C-5425-402A-8FA5-5527E3EDF807}" type="pres">
      <dgm:prSet presAssocID="{7E1BCD49-1099-48A8-999B-E429B12869A0}" presName="iconBgRect" presStyleLbl="bgShp" presStyleIdx="0" presStyleCnt="3"/>
      <dgm:spPr/>
    </dgm:pt>
    <dgm:pt modelId="{D8D3E24C-659F-4856-AE60-3A762D5D6BC3}" type="pres">
      <dgm:prSet presAssocID="{7E1BCD49-1099-48A8-999B-E429B12869A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D637259E-8E7B-4286-8D1C-E0628B65ABC9}" type="pres">
      <dgm:prSet presAssocID="{7E1BCD49-1099-48A8-999B-E429B12869A0}" presName="spaceRect" presStyleCnt="0"/>
      <dgm:spPr/>
    </dgm:pt>
    <dgm:pt modelId="{A4BDF955-8AF3-49ED-97FD-90C6A3E696CE}" type="pres">
      <dgm:prSet presAssocID="{7E1BCD49-1099-48A8-999B-E429B12869A0}" presName="textRect" presStyleLbl="revTx" presStyleIdx="0" presStyleCnt="3" custScaleX="128603">
        <dgm:presLayoutVars>
          <dgm:chMax val="1"/>
          <dgm:chPref val="1"/>
        </dgm:presLayoutVars>
      </dgm:prSet>
      <dgm:spPr/>
    </dgm:pt>
    <dgm:pt modelId="{FBCDAA33-60D0-4014-B738-8D16A992694B}" type="pres">
      <dgm:prSet presAssocID="{29BEFC8F-D540-4756-B8E1-527392C71FB1}" presName="sibTrans" presStyleCnt="0"/>
      <dgm:spPr/>
    </dgm:pt>
    <dgm:pt modelId="{527C756B-58E2-4D3C-8C82-4FE6808F5B51}" type="pres">
      <dgm:prSet presAssocID="{9E5AE1EF-CAA0-456F-8175-42CEB22E1A54}" presName="compNode" presStyleCnt="0"/>
      <dgm:spPr/>
    </dgm:pt>
    <dgm:pt modelId="{6E0F872C-09CE-4C94-8EF9-B4B7973EAD6C}" type="pres">
      <dgm:prSet presAssocID="{9E5AE1EF-CAA0-456F-8175-42CEB22E1A54}" presName="iconBgRect" presStyleLbl="bgShp" presStyleIdx="1" presStyleCnt="3"/>
      <dgm:spPr/>
    </dgm:pt>
    <dgm:pt modelId="{99F7925D-7A66-4809-9EE5-84FFCA9DB275}" type="pres">
      <dgm:prSet presAssocID="{9E5AE1EF-CAA0-456F-8175-42CEB22E1A5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4BE714B1-B8C4-4EA3-B10F-A447E3164A22}" type="pres">
      <dgm:prSet presAssocID="{9E5AE1EF-CAA0-456F-8175-42CEB22E1A54}" presName="spaceRect" presStyleCnt="0"/>
      <dgm:spPr/>
    </dgm:pt>
    <dgm:pt modelId="{AFC5D45E-C52C-4737-BC5D-933D06F3CBD6}" type="pres">
      <dgm:prSet presAssocID="{9E5AE1EF-CAA0-456F-8175-42CEB22E1A54}" presName="textRect" presStyleLbl="revTx" presStyleIdx="1" presStyleCnt="3">
        <dgm:presLayoutVars>
          <dgm:chMax val="1"/>
          <dgm:chPref val="1"/>
        </dgm:presLayoutVars>
      </dgm:prSet>
      <dgm:spPr/>
    </dgm:pt>
    <dgm:pt modelId="{27AEB3D2-B533-45F8-B25D-5CFCC80A80B3}" type="pres">
      <dgm:prSet presAssocID="{7058DD3F-2676-4A7C-A96D-CD7051E3F98D}" presName="sibTrans" presStyleCnt="0"/>
      <dgm:spPr/>
    </dgm:pt>
    <dgm:pt modelId="{9C5E238E-C8DB-4079-83DA-729697B463B7}" type="pres">
      <dgm:prSet presAssocID="{7EACBE6A-BF6E-48C6-8C75-1CCB8B75F1B1}" presName="compNode" presStyleCnt="0"/>
      <dgm:spPr/>
    </dgm:pt>
    <dgm:pt modelId="{2F61A2A8-80D6-44F6-B015-3502B3A38E07}" type="pres">
      <dgm:prSet presAssocID="{7EACBE6A-BF6E-48C6-8C75-1CCB8B75F1B1}" presName="iconBgRect" presStyleLbl="bgShp" presStyleIdx="2" presStyleCnt="3"/>
      <dgm:spPr/>
    </dgm:pt>
    <dgm:pt modelId="{38D0FD93-1903-498B-89BA-6EC272C6EBE3}" type="pres">
      <dgm:prSet presAssocID="{7EACBE6A-BF6E-48C6-8C75-1CCB8B75F1B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ummingBird"/>
        </a:ext>
      </dgm:extLst>
    </dgm:pt>
    <dgm:pt modelId="{F7A2A539-D29B-4AF8-82F1-471A4FEB9E81}" type="pres">
      <dgm:prSet presAssocID="{7EACBE6A-BF6E-48C6-8C75-1CCB8B75F1B1}" presName="spaceRect" presStyleCnt="0"/>
      <dgm:spPr/>
    </dgm:pt>
    <dgm:pt modelId="{E72A53E8-2427-4A1A-851E-A652CEB14F91}" type="pres">
      <dgm:prSet presAssocID="{7EACBE6A-BF6E-48C6-8C75-1CCB8B75F1B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68BB81D-9ADD-4AA0-A443-997A761476EC}" srcId="{3B383BC5-5D06-4B4C-A75A-100A31AF0BBE}" destId="{7E1BCD49-1099-48A8-999B-E429B12869A0}" srcOrd="0" destOrd="0" parTransId="{3B273727-D68C-4A34-B13C-805A3D0CF95B}" sibTransId="{29BEFC8F-D540-4756-B8E1-527392C71FB1}"/>
    <dgm:cxn modelId="{4AFBBA36-BF40-47F3-A8E8-833E32A42FA9}" type="presOf" srcId="{3B383BC5-5D06-4B4C-A75A-100A31AF0BBE}" destId="{4EBAD6D9-27F3-4A8C-ADE4-4C4871284D67}" srcOrd="0" destOrd="0" presId="urn:microsoft.com/office/officeart/2018/5/layout/IconCircleLabelList"/>
    <dgm:cxn modelId="{D1A63A3C-A628-4D82-82C1-4D51153772BF}" type="presOf" srcId="{7E1BCD49-1099-48A8-999B-E429B12869A0}" destId="{A4BDF955-8AF3-49ED-97FD-90C6A3E696CE}" srcOrd="0" destOrd="0" presId="urn:microsoft.com/office/officeart/2018/5/layout/IconCircleLabelList"/>
    <dgm:cxn modelId="{5FDBFB4C-84B7-4B3C-AD9F-78F8C94A490E}" type="presOf" srcId="{7EACBE6A-BF6E-48C6-8C75-1CCB8B75F1B1}" destId="{E72A53E8-2427-4A1A-851E-A652CEB14F91}" srcOrd="0" destOrd="0" presId="urn:microsoft.com/office/officeart/2018/5/layout/IconCircleLabelList"/>
    <dgm:cxn modelId="{F01A7555-830B-407A-BB39-B194DA78F5B6}" srcId="{3B383BC5-5D06-4B4C-A75A-100A31AF0BBE}" destId="{9E5AE1EF-CAA0-456F-8175-42CEB22E1A54}" srcOrd="1" destOrd="0" parTransId="{01046DEC-96D0-46C1-8E23-EBC00AD85C39}" sibTransId="{7058DD3F-2676-4A7C-A96D-CD7051E3F98D}"/>
    <dgm:cxn modelId="{FB8AB398-2AB8-48AB-BB16-4858ED8A67D4}" type="presOf" srcId="{9E5AE1EF-CAA0-456F-8175-42CEB22E1A54}" destId="{AFC5D45E-C52C-4737-BC5D-933D06F3CBD6}" srcOrd="0" destOrd="0" presId="urn:microsoft.com/office/officeart/2018/5/layout/IconCircleLabelList"/>
    <dgm:cxn modelId="{390B5DEC-1FF5-4266-8424-2DD0BC5F4F6C}" srcId="{3B383BC5-5D06-4B4C-A75A-100A31AF0BBE}" destId="{7EACBE6A-BF6E-48C6-8C75-1CCB8B75F1B1}" srcOrd="2" destOrd="0" parTransId="{1A6B01E5-3B45-40A0-AD75-0DB8153371A6}" sibTransId="{F945FCDA-99ED-45AB-87A5-74B38E062544}"/>
    <dgm:cxn modelId="{969D65DF-ACB4-45E4-86B2-C3EF7F37E31D}" type="presParOf" srcId="{4EBAD6D9-27F3-4A8C-ADE4-4C4871284D67}" destId="{3D0D72A4-CA94-4FC2-BA56-E68A7C200ADC}" srcOrd="0" destOrd="0" presId="urn:microsoft.com/office/officeart/2018/5/layout/IconCircleLabelList"/>
    <dgm:cxn modelId="{BEA2EB50-4F14-440D-934F-24D965A7A7DF}" type="presParOf" srcId="{3D0D72A4-CA94-4FC2-BA56-E68A7C200ADC}" destId="{C80AB23C-5425-402A-8FA5-5527E3EDF807}" srcOrd="0" destOrd="0" presId="urn:microsoft.com/office/officeart/2018/5/layout/IconCircleLabelList"/>
    <dgm:cxn modelId="{761F48DA-7FB0-4F43-B708-5D4C85AB82AB}" type="presParOf" srcId="{3D0D72A4-CA94-4FC2-BA56-E68A7C200ADC}" destId="{D8D3E24C-659F-4856-AE60-3A762D5D6BC3}" srcOrd="1" destOrd="0" presId="urn:microsoft.com/office/officeart/2018/5/layout/IconCircleLabelList"/>
    <dgm:cxn modelId="{05AF0DEE-25BF-4436-87D0-8ECE52656989}" type="presParOf" srcId="{3D0D72A4-CA94-4FC2-BA56-E68A7C200ADC}" destId="{D637259E-8E7B-4286-8D1C-E0628B65ABC9}" srcOrd="2" destOrd="0" presId="urn:microsoft.com/office/officeart/2018/5/layout/IconCircleLabelList"/>
    <dgm:cxn modelId="{11BE2019-91CB-4F0D-AC1E-5DE43C2A4AAD}" type="presParOf" srcId="{3D0D72A4-CA94-4FC2-BA56-E68A7C200ADC}" destId="{A4BDF955-8AF3-49ED-97FD-90C6A3E696CE}" srcOrd="3" destOrd="0" presId="urn:microsoft.com/office/officeart/2018/5/layout/IconCircleLabelList"/>
    <dgm:cxn modelId="{017F57DA-ADE0-4477-B527-61ED6A9E894B}" type="presParOf" srcId="{4EBAD6D9-27F3-4A8C-ADE4-4C4871284D67}" destId="{FBCDAA33-60D0-4014-B738-8D16A992694B}" srcOrd="1" destOrd="0" presId="urn:microsoft.com/office/officeart/2018/5/layout/IconCircleLabelList"/>
    <dgm:cxn modelId="{75BA8AAC-7BF8-46E0-9A72-3C11FDC4B828}" type="presParOf" srcId="{4EBAD6D9-27F3-4A8C-ADE4-4C4871284D67}" destId="{527C756B-58E2-4D3C-8C82-4FE6808F5B51}" srcOrd="2" destOrd="0" presId="urn:microsoft.com/office/officeart/2018/5/layout/IconCircleLabelList"/>
    <dgm:cxn modelId="{16E2E332-E934-40A1-8ACD-FB4D03621336}" type="presParOf" srcId="{527C756B-58E2-4D3C-8C82-4FE6808F5B51}" destId="{6E0F872C-09CE-4C94-8EF9-B4B7973EAD6C}" srcOrd="0" destOrd="0" presId="urn:microsoft.com/office/officeart/2018/5/layout/IconCircleLabelList"/>
    <dgm:cxn modelId="{35B1F1CA-8EF6-4A08-87B5-5765E0AA2FE5}" type="presParOf" srcId="{527C756B-58E2-4D3C-8C82-4FE6808F5B51}" destId="{99F7925D-7A66-4809-9EE5-84FFCA9DB275}" srcOrd="1" destOrd="0" presId="urn:microsoft.com/office/officeart/2018/5/layout/IconCircleLabelList"/>
    <dgm:cxn modelId="{ADDF7587-D479-42D0-9F97-BAD4B71AF0B0}" type="presParOf" srcId="{527C756B-58E2-4D3C-8C82-4FE6808F5B51}" destId="{4BE714B1-B8C4-4EA3-B10F-A447E3164A22}" srcOrd="2" destOrd="0" presId="urn:microsoft.com/office/officeart/2018/5/layout/IconCircleLabelList"/>
    <dgm:cxn modelId="{BB1E8417-85C2-4F79-917F-41D8273C3CEA}" type="presParOf" srcId="{527C756B-58E2-4D3C-8C82-4FE6808F5B51}" destId="{AFC5D45E-C52C-4737-BC5D-933D06F3CBD6}" srcOrd="3" destOrd="0" presId="urn:microsoft.com/office/officeart/2018/5/layout/IconCircleLabelList"/>
    <dgm:cxn modelId="{90F32D4A-11A0-46F3-94C3-63CA35209BCD}" type="presParOf" srcId="{4EBAD6D9-27F3-4A8C-ADE4-4C4871284D67}" destId="{27AEB3D2-B533-45F8-B25D-5CFCC80A80B3}" srcOrd="3" destOrd="0" presId="urn:microsoft.com/office/officeart/2018/5/layout/IconCircleLabelList"/>
    <dgm:cxn modelId="{87C90F01-43FD-4D86-804B-84A1D6FFE625}" type="presParOf" srcId="{4EBAD6D9-27F3-4A8C-ADE4-4C4871284D67}" destId="{9C5E238E-C8DB-4079-83DA-729697B463B7}" srcOrd="4" destOrd="0" presId="urn:microsoft.com/office/officeart/2018/5/layout/IconCircleLabelList"/>
    <dgm:cxn modelId="{B893564C-2FF6-48BE-9E85-3702D9B7D539}" type="presParOf" srcId="{9C5E238E-C8DB-4079-83DA-729697B463B7}" destId="{2F61A2A8-80D6-44F6-B015-3502B3A38E07}" srcOrd="0" destOrd="0" presId="urn:microsoft.com/office/officeart/2018/5/layout/IconCircleLabelList"/>
    <dgm:cxn modelId="{A2729ACA-D45D-45C3-93E5-69FA6D71CE92}" type="presParOf" srcId="{9C5E238E-C8DB-4079-83DA-729697B463B7}" destId="{38D0FD93-1903-498B-89BA-6EC272C6EBE3}" srcOrd="1" destOrd="0" presId="urn:microsoft.com/office/officeart/2018/5/layout/IconCircleLabelList"/>
    <dgm:cxn modelId="{BD2FA30F-B18B-4C15-85C8-5926908B3786}" type="presParOf" srcId="{9C5E238E-C8DB-4079-83DA-729697B463B7}" destId="{F7A2A539-D29B-4AF8-82F1-471A4FEB9E81}" srcOrd="2" destOrd="0" presId="urn:microsoft.com/office/officeart/2018/5/layout/IconCircleLabelList"/>
    <dgm:cxn modelId="{5F2B68AF-28D0-44DE-911F-798D6A672C75}" type="presParOf" srcId="{9C5E238E-C8DB-4079-83DA-729697B463B7}" destId="{E72A53E8-2427-4A1A-851E-A652CEB14F9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0AB23C-5425-402A-8FA5-5527E3EDF807}">
      <dsp:nvSpPr>
        <dsp:cNvPr id="0" name=""/>
        <dsp:cNvSpPr/>
      </dsp:nvSpPr>
      <dsp:spPr>
        <a:xfrm>
          <a:off x="1012050" y="466938"/>
          <a:ext cx="1749937" cy="174993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8D3E24C-659F-4856-AE60-3A762D5D6BC3}">
      <dsp:nvSpPr>
        <dsp:cNvPr id="0" name=""/>
        <dsp:cNvSpPr/>
      </dsp:nvSpPr>
      <dsp:spPr>
        <a:xfrm>
          <a:off x="1384987" y="839875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4BDF955-8AF3-49ED-97FD-90C6A3E696CE}">
      <dsp:nvSpPr>
        <dsp:cNvPr id="0" name=""/>
        <dsp:cNvSpPr/>
      </dsp:nvSpPr>
      <dsp:spPr>
        <a:xfrm>
          <a:off x="42369" y="2761938"/>
          <a:ext cx="368929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1" kern="1200" dirty="0"/>
            <a:t>Email: </a:t>
          </a:r>
          <a:r>
            <a:rPr lang="en-US" sz="1700" b="0" kern="1200" dirty="0" err="1"/>
            <a:t>Almsned.fahad@gmail.com</a:t>
          </a:r>
          <a:endParaRPr lang="en-US" sz="1700" b="0" kern="1200" dirty="0"/>
        </a:p>
      </dsp:txBody>
      <dsp:txXfrm>
        <a:off x="42369" y="2761938"/>
        <a:ext cx="3689298" cy="720000"/>
      </dsp:txXfrm>
    </dsp:sp>
    <dsp:sp modelId="{6E0F872C-09CE-4C94-8EF9-B4B7973EAD6C}">
      <dsp:nvSpPr>
        <dsp:cNvPr id="0" name=""/>
        <dsp:cNvSpPr/>
      </dsp:nvSpPr>
      <dsp:spPr>
        <a:xfrm>
          <a:off x="4793105" y="466938"/>
          <a:ext cx="1749937" cy="174993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9F7925D-7A66-4809-9EE5-84FFCA9DB275}">
      <dsp:nvSpPr>
        <dsp:cNvPr id="0" name=""/>
        <dsp:cNvSpPr/>
      </dsp:nvSpPr>
      <dsp:spPr>
        <a:xfrm>
          <a:off x="5166043" y="839875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FC5D45E-C52C-4737-BC5D-933D06F3CBD6}">
      <dsp:nvSpPr>
        <dsp:cNvPr id="0" name=""/>
        <dsp:cNvSpPr/>
      </dsp:nvSpPr>
      <dsp:spPr>
        <a:xfrm>
          <a:off x="4233699" y="2761938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1" kern="1200" dirty="0"/>
            <a:t>LinkedIn: </a:t>
          </a:r>
          <a:r>
            <a:rPr lang="en-US" sz="1700" b="0" kern="1200" dirty="0" err="1"/>
            <a:t>fahad-almsned</a:t>
          </a:r>
          <a:endParaRPr lang="en-US" sz="1700" b="0" kern="1200" dirty="0"/>
        </a:p>
      </dsp:txBody>
      <dsp:txXfrm>
        <a:off x="4233699" y="2761938"/>
        <a:ext cx="2868750" cy="720000"/>
      </dsp:txXfrm>
    </dsp:sp>
    <dsp:sp modelId="{2F61A2A8-80D6-44F6-B015-3502B3A38E07}">
      <dsp:nvSpPr>
        <dsp:cNvPr id="0" name=""/>
        <dsp:cNvSpPr/>
      </dsp:nvSpPr>
      <dsp:spPr>
        <a:xfrm>
          <a:off x="8163886" y="466938"/>
          <a:ext cx="1749937" cy="174993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8D0FD93-1903-498B-89BA-6EC272C6EBE3}">
      <dsp:nvSpPr>
        <dsp:cNvPr id="0" name=""/>
        <dsp:cNvSpPr/>
      </dsp:nvSpPr>
      <dsp:spPr>
        <a:xfrm>
          <a:off x="8536824" y="839875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72A53E8-2427-4A1A-851E-A652CEB14F91}">
      <dsp:nvSpPr>
        <dsp:cNvPr id="0" name=""/>
        <dsp:cNvSpPr/>
      </dsp:nvSpPr>
      <dsp:spPr>
        <a:xfrm>
          <a:off x="7604480" y="2761938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1" kern="1200" dirty="0"/>
            <a:t>Twitter</a:t>
          </a:r>
          <a:r>
            <a:rPr lang="en-US" sz="1700" kern="1200" dirty="0"/>
            <a:t>:@</a:t>
          </a:r>
          <a:r>
            <a:rPr lang="en-US" sz="1700" kern="1200" dirty="0" err="1"/>
            <a:t>Fahad_Almsned</a:t>
          </a:r>
          <a:endParaRPr lang="en-US" sz="1700" kern="1200" dirty="0"/>
        </a:p>
      </dsp:txBody>
      <dsp:txXfrm>
        <a:off x="7604480" y="2761938"/>
        <a:ext cx="286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D50A0-7E46-4A63-8C26-9DABCD6C9D39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62179-8AF2-4190-BE0B-50D84369C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74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62179-8AF2-4190-BE0B-50D84369CFA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8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62179-8AF2-4190-BE0B-50D84369CF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3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62179-8AF2-4190-BE0B-50D84369CF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58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62179-8AF2-4190-BE0B-50D84369CF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36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62179-8AF2-4190-BE0B-50D84369CF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6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62179-8AF2-4190-BE0B-50D84369CFA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30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62179-8AF2-4190-BE0B-50D84369CF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11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62179-8AF2-4190-BE0B-50D84369CF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26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62179-8AF2-4190-BE0B-50D84369CF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45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000000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62179-8AF2-4190-BE0B-50D84369CF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60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Inter"/>
              </a:rPr>
            </a:b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62179-8AF2-4190-BE0B-50D84369CF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60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62179-8AF2-4190-BE0B-50D84369CF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08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62179-8AF2-4190-BE0B-50D84369CF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8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C96E9-3403-3F44-B28E-24E61B438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BFE42-E62E-5341-9289-97187E03A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1308C-4DCE-A446-B5AE-2A5E70AA1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73608-5C8D-B344-80A3-30F8944DE03D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C2754-0B19-314F-9979-BDA10C888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E03B8-A1FA-2C47-AAF6-CB55B2C1A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3F8B5-06E1-2248-A6BB-4BE4CC7BE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4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FF2BB-E307-4841-BBA8-FE9733F42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3D427D-E5B0-A24D-9C44-79C9CCEEF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8D34B-3F2F-174B-AB6F-8F04EDBF1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73608-5C8D-B344-80A3-30F8944DE03D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0B662-DC1E-084E-815E-AAD558015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F1713-FA94-9F4B-8A20-E2DE21FC6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3F8B5-06E1-2248-A6BB-4BE4CC7BE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76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C9EE39-16C9-DA4C-BBE6-2CB80E1A39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46FEB-AD56-FA4B-964D-F8A60CDB2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FED37-0E5D-C440-8241-D4F3B48B7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73608-5C8D-B344-80A3-30F8944DE03D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C36CE-7ED2-0243-B991-ED448FFE3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BD09C-2868-E243-9A42-149A9DFF5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3F8B5-06E1-2248-A6BB-4BE4CC7BE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75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A7E70-9909-D74C-8FF2-344A5A85D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C50FB-9568-BE47-8486-8262C8678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B21AC-2BE2-DE4C-A25E-93DA51394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73608-5C8D-B344-80A3-30F8944DE03D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A2B30-97DB-B14D-ACCA-04788BEEC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5BBFA-B2D8-3047-8620-A1F8DFF21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3F8B5-06E1-2248-A6BB-4BE4CC7BE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6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56AC8-C6B9-FE47-BFA7-B3095BF43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615B8-9ABC-D043-A6C2-2AB705557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35C04-2637-8A41-B5D8-B71FBAD58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73608-5C8D-B344-80A3-30F8944DE03D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49700-643A-CD43-AD1E-8625846A9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A45A1-19B7-6749-B97B-8E5C1AE0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3F8B5-06E1-2248-A6BB-4BE4CC7BE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77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880C5-5D15-C74C-8BCF-E907297E3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2D44-9B40-2E48-B383-396F3A253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4C411-D7CF-0A47-BEC6-B68F2D2C8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DF9BC-01A3-4241-9801-B7E586720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73608-5C8D-B344-80A3-30F8944DE03D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39867-E370-9849-A08D-4B358B509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2BDC7-7696-7647-97AE-601B6C33C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3F8B5-06E1-2248-A6BB-4BE4CC7BE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43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D8EC5-4794-A948-A7E4-17390950D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EA48D-9B82-E043-8152-1BBAB3A95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DADF3-1415-F947-A945-57790CB11E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9D4DA5-2AE2-6B46-B511-2FCBE66FC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8C773-32FE-FF41-A5E3-9425BB67AE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CE5FE-C3A8-E84E-98F3-EA0C2264B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73608-5C8D-B344-80A3-30F8944DE03D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880F59-DE1F-9749-900A-27B3EB23B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B0A63F-DCA0-444D-B6F8-4562B9675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3F8B5-06E1-2248-A6BB-4BE4CC7BE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02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FC852-F382-1C4B-A66E-7A795D80E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410671-F5BA-3646-9C9D-BF22D04E8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73608-5C8D-B344-80A3-30F8944DE03D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24034E-C4B6-2E46-9920-1B656DA26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75525B-0A81-4544-9A62-D372C8212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3F8B5-06E1-2248-A6BB-4BE4CC7BE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21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3FE8A-EB6D-994C-B27F-B02C42A8C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73608-5C8D-B344-80A3-30F8944DE03D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995039-24BA-FB44-9AF2-92D7D8E14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5622B-A8E0-C64B-8F56-F8299EB2A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3F8B5-06E1-2248-A6BB-4BE4CC7BE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41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16221-5984-9046-BF72-12171AA9F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33D44-48D5-3841-A9F6-56C04E30B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6EC57-7FB2-CA47-824D-F8B523B96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6E780C-2E05-1D4B-97BE-91752C37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73608-5C8D-B344-80A3-30F8944DE03D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5E2EA-5EC2-CF4F-9B41-4602826B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165C8-9FCF-3B44-A074-439BECB98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3F8B5-06E1-2248-A6BB-4BE4CC7BE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53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A476C-76B5-C94D-9EA9-FB8093A25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AF1FBF-3B8B-2B48-8A08-2AA7CC9489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F91FB-F614-4D48-B886-A942991C7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1E127-D0D9-2F40-9367-FCE97BD58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73608-5C8D-B344-80A3-30F8944DE03D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70761-60BF-CE41-95AB-ED17BB267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57390-6EA2-E948-A3CD-57493D20E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3F8B5-06E1-2248-A6BB-4BE4CC7BE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16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C7DB59-97D8-6A4F-93F0-40BBFDAE8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588C8-0AE0-BD40-A40A-25801750E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22AE2-8318-204A-8B86-C1ADCD668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73608-5C8D-B344-80A3-30F8944DE03D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53177-2A70-9D4D-B209-E12A8EF5F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8589D-3A76-FF4B-849F-AE335D89C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3F8B5-06E1-2248-A6BB-4BE4CC7BE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21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en.wikipedia.org/wiki/Artificial_intelligence_in_healthcare#/media/File:X-ray_of_hand,_where_bone_age_is_automatically_found_by_BoneXpert_software.jpg" TargetMode="External"/><Relationship Id="rId4" Type="http://schemas.openxmlformats.org/officeDocument/2006/relationships/hyperlink" Target="https://www.edureka.co/blog/types-of-artificial-intelligence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amazinum.com/insights/what-is-nlp-and-how-it-is-implemented-in-our-lives/" TargetMode="External"/><Relationship Id="rId4" Type="http://schemas.openxmlformats.org/officeDocument/2006/relationships/hyperlink" Target="https://www.edureka.co/blog/types-of-artificial-intelligence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imply.io/whitepapers/a-data-teams-guide-to-real-time-analytics-for-apache-kafka/" TargetMode="External"/><Relationship Id="rId4" Type="http://schemas.openxmlformats.org/officeDocument/2006/relationships/hyperlink" Target="https://www.edureka.co/blog/types-of-artificial-intelligenc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ureka.co/blog/types-of-artificial-intelligence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Snow-cholera-map-1.jpg" TargetMode="External"/><Relationship Id="rId5" Type="http://schemas.openxmlformats.org/officeDocument/2006/relationships/hyperlink" Target="https://www.edureka.co/blog/types-of-artificial-intelligence/" TargetMode="Externa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bringing-more-humans-into-the-ai-lifecycle-ac5bed139314" TargetMode="Externa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bringing-more-humans-into-the-ai-lifecycle-ac5bed139314" TargetMode="Externa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bringing-more-humans-into-the-ai-lifecycle-ac5bed139314" TargetMode="Externa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bringing-more-humans-into-the-ai-lifecycle-ac5bed139314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A2867-5709-AF4C-82AC-542E390A9441}"/>
              </a:ext>
            </a:extLst>
          </p:cNvPr>
          <p:cNvSpPr txBox="1"/>
          <p:nvPr/>
        </p:nvSpPr>
        <p:spPr>
          <a:xfrm>
            <a:off x="601169" y="1951583"/>
            <a:ext cx="6132505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Empowering Public Health: AI-Driven Innovations in Data Collection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1858CE-9764-B049-BC3F-81BCC574038C}"/>
              </a:ext>
            </a:extLst>
          </p:cNvPr>
          <p:cNvSpPr txBox="1"/>
          <p:nvPr/>
        </p:nvSpPr>
        <p:spPr>
          <a:xfrm>
            <a:off x="601169" y="3909173"/>
            <a:ext cx="5831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Fahad Almsned, M.D., Ph.D., M.A.S.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7110B6C-DD61-2C36-8404-A015C1C12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966" y="6545355"/>
            <a:ext cx="1425267" cy="1883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D3F10D-54A3-3692-E9EB-A6775A1BA006}"/>
              </a:ext>
            </a:extLst>
          </p:cNvPr>
          <p:cNvSpPr txBox="1"/>
          <p:nvPr/>
        </p:nvSpPr>
        <p:spPr>
          <a:xfrm>
            <a:off x="601170" y="4370838"/>
            <a:ext cx="58317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Advanced Analytics and Predictive Modelling, Population Health Management, Eastern Health Cluster (E1)</a:t>
            </a:r>
          </a:p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Research Operation, Research Center, King Fahad Hospital-Dammam (KFSH-D)</a:t>
            </a:r>
          </a:p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Affiliated Graduate Faculty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School of Systems Biology, George Mason University (GMU)</a:t>
            </a:r>
          </a:p>
        </p:txBody>
      </p:sp>
    </p:spTree>
    <p:extLst>
      <p:ext uri="{BB962C8B-B14F-4D97-AF65-F5344CB8AC3E}">
        <p14:creationId xmlns:p14="http://schemas.microsoft.com/office/powerpoint/2010/main" val="2781531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724D87-175C-4709-87B0-3A5ACBF93EB0}"/>
              </a:ext>
            </a:extLst>
          </p:cNvPr>
          <p:cNvSpPr txBox="1"/>
          <p:nvPr/>
        </p:nvSpPr>
        <p:spPr>
          <a:xfrm>
            <a:off x="1016728" y="878010"/>
            <a:ext cx="658722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100" b="1" dirty="0">
                <a:solidFill>
                  <a:srgbClr val="4FBBBA"/>
                </a:solidFill>
              </a:rPr>
              <a:t>Automated Data Capture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A83BFF-B66D-31F9-207E-5920365BB8FD}"/>
              </a:ext>
            </a:extLst>
          </p:cNvPr>
          <p:cNvSpPr txBox="1"/>
          <p:nvPr/>
        </p:nvSpPr>
        <p:spPr>
          <a:xfrm>
            <a:off x="1107083" y="1446825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247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Automated Data Capture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E83E3-C92E-B4F9-A94A-7AF58DCE51BE}"/>
              </a:ext>
            </a:extLst>
          </p:cNvPr>
          <p:cNvSpPr txBox="1"/>
          <p:nvPr/>
        </p:nvSpPr>
        <p:spPr>
          <a:xfrm>
            <a:off x="1113248" y="1753093"/>
            <a:ext cx="5931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Utilizing AI to collect and process data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automatically.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Enhances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efficiency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accuracy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data collection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F3409-B9CB-136F-8B5D-5FD4903F843E}"/>
              </a:ext>
            </a:extLst>
          </p:cNvPr>
          <p:cNvSpPr txBox="1"/>
          <p:nvPr/>
        </p:nvSpPr>
        <p:spPr>
          <a:xfrm>
            <a:off x="7890204" y="4866016"/>
            <a:ext cx="312420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  <a:r>
              <a:rPr lang="en-US" sz="1100" dirty="0"/>
              <a:t> </a:t>
            </a:r>
            <a:r>
              <a:rPr lang="en-US" sz="1100" dirty="0">
                <a:hlinkClick r:id="rId5"/>
              </a:rPr>
              <a:t>https://en.wikipedia.org/wiki/Artificial_intelligence_in_healthcare#/media/File:X-ray_of_hand,_where_bone_age_is_automatically_found_by_BoneXpert_software.jpg</a:t>
            </a:r>
            <a:r>
              <a:rPr lang="en-US" sz="1100" dirty="0"/>
              <a:t>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0819B7-740B-9A07-8B73-43C6417C6430}"/>
              </a:ext>
            </a:extLst>
          </p:cNvPr>
          <p:cNvSpPr txBox="1"/>
          <p:nvPr/>
        </p:nvSpPr>
        <p:spPr>
          <a:xfrm>
            <a:off x="1113248" y="2486573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247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Image Recognition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C481A-6A8F-AEDA-E49E-39AB514AC465}"/>
              </a:ext>
            </a:extLst>
          </p:cNvPr>
          <p:cNvSpPr txBox="1"/>
          <p:nvPr/>
        </p:nvSpPr>
        <p:spPr>
          <a:xfrm>
            <a:off x="1119413" y="2792841"/>
            <a:ext cx="59316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AI's Capability: Identifying patterns and anomalies in medical imaging (X-rays, MRIs).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Benefit: Early detection and diagnosis of diseases, reducing the workload on radiologists.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E2DDC2-F6EE-D533-8DE0-6A9FB20C94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0204" y="674254"/>
            <a:ext cx="3124200" cy="41111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A83BFF-B66D-31F9-207E-5920365BB8FD}"/>
              </a:ext>
            </a:extLst>
          </p:cNvPr>
          <p:cNvSpPr txBox="1"/>
          <p:nvPr/>
        </p:nvSpPr>
        <p:spPr>
          <a:xfrm>
            <a:off x="1016728" y="4025038"/>
            <a:ext cx="500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247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Rapid Processing and Digitization of EHR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FE83E3-C92E-B4F9-A94A-7AF58DCE51BE}"/>
              </a:ext>
            </a:extLst>
          </p:cNvPr>
          <p:cNvSpPr txBox="1"/>
          <p:nvPr/>
        </p:nvSpPr>
        <p:spPr>
          <a:xfrm>
            <a:off x="1022893" y="4331306"/>
            <a:ext cx="59316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AI's Capability: Handles large volumes of data swiftly, transforming them into structured, usable formats.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Benefit: Significantly reduces manual data entry, minimizes errors, and frees time for critical healthcare tasks.</a:t>
            </a:r>
          </a:p>
        </p:txBody>
      </p:sp>
    </p:spTree>
    <p:extLst>
      <p:ext uri="{BB962C8B-B14F-4D97-AF65-F5344CB8AC3E}">
        <p14:creationId xmlns:p14="http://schemas.microsoft.com/office/powerpoint/2010/main" val="3050623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724D87-175C-4709-87B0-3A5ACBF93EB0}"/>
              </a:ext>
            </a:extLst>
          </p:cNvPr>
          <p:cNvSpPr txBox="1"/>
          <p:nvPr/>
        </p:nvSpPr>
        <p:spPr>
          <a:xfrm>
            <a:off x="1016728" y="878010"/>
            <a:ext cx="658722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100" b="1" dirty="0">
                <a:solidFill>
                  <a:srgbClr val="4FBBBA"/>
                </a:solidFill>
              </a:rPr>
              <a:t> NLP (Natural Language Processing)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F3409-B9CB-136F-8B5D-5FD4903F843E}"/>
              </a:ext>
            </a:extLst>
          </p:cNvPr>
          <p:cNvSpPr txBox="1"/>
          <p:nvPr/>
        </p:nvSpPr>
        <p:spPr>
          <a:xfrm>
            <a:off x="7491401" y="4439585"/>
            <a:ext cx="41815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  <a:r>
              <a:rPr lang="en-US" sz="1100" dirty="0"/>
              <a:t> </a:t>
            </a:r>
            <a:r>
              <a:rPr lang="en-US" sz="1100" dirty="0">
                <a:hlinkClick r:id="rId5"/>
              </a:rPr>
              <a:t>https://amazinum.com/insights/what-is-nlp-and-how-it-is-implemented-in-our-lives/</a:t>
            </a:r>
            <a:r>
              <a:rPr lang="en-US" sz="1100" dirty="0"/>
              <a:t>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D34672-8EF7-F08D-AA94-AFF0981B5DAF}"/>
              </a:ext>
            </a:extLst>
          </p:cNvPr>
          <p:cNvSpPr txBox="1"/>
          <p:nvPr/>
        </p:nvSpPr>
        <p:spPr>
          <a:xfrm>
            <a:off x="1016728" y="1446825"/>
            <a:ext cx="4181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247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NLP (Natural Language Processing)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95AD7B-323A-785E-55EA-D7617B69B91D}"/>
              </a:ext>
            </a:extLst>
          </p:cNvPr>
          <p:cNvSpPr txBox="1"/>
          <p:nvPr/>
        </p:nvSpPr>
        <p:spPr>
          <a:xfrm>
            <a:off x="1016728" y="1816157"/>
            <a:ext cx="59316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Utilizing AI to process and understand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human language data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Streamlines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 management, enhancing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efficiency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insight into public health.</a:t>
            </a:r>
          </a:p>
          <a:p>
            <a:pPr>
              <a:defRPr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Use Case: 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A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nalyzing doctor-patient interactions, medical lectures, and health-related podcasts.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Benefit: Facilitates better documentation and derives </a:t>
            </a: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meaningful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insights from spoken language.</a:t>
            </a:r>
          </a:p>
          <a:p>
            <a:pPr>
              <a:defRPr/>
            </a:pPr>
            <a:endParaRPr lang="en-US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Use Case: Analyzing social media and online forums for public </a:t>
            </a: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health trends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and </a:t>
            </a: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sentiments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Benefit: Provides </a:t>
            </a: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real-time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insight into public </a:t>
            </a: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opinion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and </a:t>
            </a: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behavior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related to health issues.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What is NLP and how It is Implemented in Our Lives - Amazinum">
            <a:extLst>
              <a:ext uri="{FF2B5EF4-FFF2-40B4-BE49-F238E27FC236}">
                <a16:creationId xmlns:a16="http://schemas.microsoft.com/office/drawing/2014/main" id="{9367A573-1D40-7BAB-444B-2D33BE81C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401" y="1242060"/>
            <a:ext cx="4181594" cy="302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259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724D87-175C-4709-87B0-3A5ACBF93EB0}"/>
              </a:ext>
            </a:extLst>
          </p:cNvPr>
          <p:cNvSpPr txBox="1"/>
          <p:nvPr/>
        </p:nvSpPr>
        <p:spPr>
          <a:xfrm>
            <a:off x="1016728" y="878010"/>
            <a:ext cx="658722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100" b="1" dirty="0">
                <a:solidFill>
                  <a:srgbClr val="4FBBBA"/>
                </a:solidFill>
              </a:rPr>
              <a:t>Real-Time Data Extraction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F3409-B9CB-136F-8B5D-5FD4903F843E}"/>
              </a:ext>
            </a:extLst>
          </p:cNvPr>
          <p:cNvSpPr txBox="1"/>
          <p:nvPr/>
        </p:nvSpPr>
        <p:spPr>
          <a:xfrm>
            <a:off x="7036764" y="3827807"/>
            <a:ext cx="48301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  <a:r>
              <a:rPr lang="en-US" sz="1100" dirty="0"/>
              <a:t> </a:t>
            </a:r>
            <a:r>
              <a:rPr lang="en-US" sz="1100" dirty="0">
                <a:hlinkClick r:id="rId5"/>
              </a:rPr>
              <a:t>https://imply.io/whitepapers/a-data-teams-guide-to-real-time-analytics-for-apache-kafka/</a:t>
            </a:r>
            <a:r>
              <a:rPr lang="en-US" sz="1100" dirty="0"/>
              <a:t>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508C3-7A31-3980-12D6-8EA855B223E2}"/>
              </a:ext>
            </a:extLst>
          </p:cNvPr>
          <p:cNvSpPr txBox="1"/>
          <p:nvPr/>
        </p:nvSpPr>
        <p:spPr>
          <a:xfrm>
            <a:off x="1016728" y="1445232"/>
            <a:ext cx="4733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247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Real-Time Data Extraction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3C8191-CA88-B548-C2B6-502EBE3CF528}"/>
              </a:ext>
            </a:extLst>
          </p:cNvPr>
          <p:cNvSpPr txBox="1"/>
          <p:nvPr/>
        </p:nvSpPr>
        <p:spPr>
          <a:xfrm>
            <a:off x="1022893" y="1751500"/>
            <a:ext cx="59316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AI to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instantly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extract and analyze data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it is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generated.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Streaming vs. batching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Significance: Essential for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timely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insights and interventions in public health.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4E373-193D-C961-E99E-3BA978795316}"/>
              </a:ext>
            </a:extLst>
          </p:cNvPr>
          <p:cNvSpPr txBox="1"/>
          <p:nvPr/>
        </p:nvSpPr>
        <p:spPr>
          <a:xfrm>
            <a:off x="1022893" y="2831572"/>
            <a:ext cx="390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247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AI in Extracting IoT Device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555AB1-6300-C338-E38C-AE5974CCFF6A}"/>
              </a:ext>
            </a:extLst>
          </p:cNvPr>
          <p:cNvSpPr txBox="1"/>
          <p:nvPr/>
        </p:nvSpPr>
        <p:spPr>
          <a:xfrm>
            <a:off x="1029058" y="3137840"/>
            <a:ext cx="59316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Applications: Immediate data extraction from wearable devices, medical sensors, and environmental monitoring systems.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Benefits: Enables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continuous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monitoring of vital signs, environmental conditions, and patient treatment adherence.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D8C6BC-27F3-4871-06FB-530C4B4A38DD}"/>
              </a:ext>
            </a:extLst>
          </p:cNvPr>
          <p:cNvSpPr txBox="1"/>
          <p:nvPr/>
        </p:nvSpPr>
        <p:spPr>
          <a:xfrm>
            <a:off x="1016728" y="4340649"/>
            <a:ext cx="4258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0" dirty="0">
                <a:solidFill>
                  <a:srgbClr val="247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AI Online Data Interaction Analysis</a:t>
            </a:r>
          </a:p>
          <a:p>
            <a:endParaRPr lang="it-IT" b="1" i="0" dirty="0">
              <a:solidFill>
                <a:srgbClr val="24757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C138BD-3B08-1279-A2C2-618CF123371D}"/>
              </a:ext>
            </a:extLst>
          </p:cNvPr>
          <p:cNvSpPr txBox="1"/>
          <p:nvPr/>
        </p:nvSpPr>
        <p:spPr>
          <a:xfrm>
            <a:off x="1022893" y="4646917"/>
            <a:ext cx="59316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Applications: Real-time data extraction and analysis from social media, online health forums, and digital health platforms.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Benefits: Tracks public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sentiment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monitors the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spread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information or misinformation.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A28469-FEA8-D198-117A-BABBC99C5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6764" y="2155242"/>
            <a:ext cx="4830116" cy="167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30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724D87-175C-4709-87B0-3A5ACBF93EB0}"/>
              </a:ext>
            </a:extLst>
          </p:cNvPr>
          <p:cNvSpPr txBox="1"/>
          <p:nvPr/>
        </p:nvSpPr>
        <p:spPr>
          <a:xfrm>
            <a:off x="1016728" y="878010"/>
            <a:ext cx="658722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100" b="1" dirty="0">
                <a:solidFill>
                  <a:srgbClr val="4FBBBA"/>
                </a:solidFill>
              </a:rPr>
              <a:t>Future Directions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A83BFF-B66D-31F9-207E-5920365BB8FD}"/>
              </a:ext>
            </a:extLst>
          </p:cNvPr>
          <p:cNvSpPr txBox="1"/>
          <p:nvPr/>
        </p:nvSpPr>
        <p:spPr>
          <a:xfrm>
            <a:off x="1113248" y="1447397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247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Enhanced Integration of Big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E83E3-C92E-B4F9-A94A-7AF58DCE51BE}"/>
              </a:ext>
            </a:extLst>
          </p:cNvPr>
          <p:cNvSpPr txBox="1"/>
          <p:nvPr/>
        </p:nvSpPr>
        <p:spPr>
          <a:xfrm>
            <a:off x="1119413" y="1753665"/>
            <a:ext cx="59316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Enhancing the leverage of big data from diverse sources to gain more comprehensive insights into public health.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Impact: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Improve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predictive analytics for outbreak prevention, health policy formulation, and resource allocation.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0819B7-740B-9A07-8B73-43C6417C6430}"/>
              </a:ext>
            </a:extLst>
          </p:cNvPr>
          <p:cNvSpPr txBox="1"/>
          <p:nvPr/>
        </p:nvSpPr>
        <p:spPr>
          <a:xfrm>
            <a:off x="1113248" y="2834781"/>
            <a:ext cx="5476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247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Expansion of Wearable and Implantable Devices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C481A-6A8F-AEDA-E49E-39AB514AC465}"/>
              </a:ext>
            </a:extLst>
          </p:cNvPr>
          <p:cNvSpPr txBox="1"/>
          <p:nvPr/>
        </p:nvSpPr>
        <p:spPr>
          <a:xfrm>
            <a:off x="1119413" y="3141049"/>
            <a:ext cx="59316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Increasing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use of sophisticated wearable and implantable health monitoring devices (biocompatible).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Impact: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Real-time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continuous data on patient health, leading to more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proactive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personalized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healthcare.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A83BFF-B66D-31F9-207E-5920365BB8FD}"/>
              </a:ext>
            </a:extLst>
          </p:cNvPr>
          <p:cNvSpPr txBox="1"/>
          <p:nvPr/>
        </p:nvSpPr>
        <p:spPr>
          <a:xfrm>
            <a:off x="1022893" y="4220892"/>
            <a:ext cx="496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247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Advancements in Biometric Data Collection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FE83E3-C92E-B4F9-A94A-7AF58DCE51BE}"/>
              </a:ext>
            </a:extLst>
          </p:cNvPr>
          <p:cNvSpPr txBox="1"/>
          <p:nvPr/>
        </p:nvSpPr>
        <p:spPr>
          <a:xfrm>
            <a:off x="1029058" y="4527160"/>
            <a:ext cx="59316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Innovative methods for capturing biometric data like retinal scans, facial recognition, and gait analysis.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Impact: Enhancing patient identification and early disease detection.</a:t>
            </a:r>
          </a:p>
        </p:txBody>
      </p:sp>
      <p:sp>
        <p:nvSpPr>
          <p:cNvPr id="3" name="AutoShape 2" descr="What is biometrics + is it safe? - Norton">
            <a:extLst>
              <a:ext uri="{FF2B5EF4-FFF2-40B4-BE49-F238E27FC236}">
                <a16:creationId xmlns:a16="http://schemas.microsoft.com/office/drawing/2014/main" id="{9FA9000E-4826-3A8F-F3F6-794A2785DD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1A1111-3B32-ACC4-E534-F8190DB65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160" y="993079"/>
            <a:ext cx="3210560" cy="544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18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724D87-175C-4709-87B0-3A5ACBF93EB0}"/>
              </a:ext>
            </a:extLst>
          </p:cNvPr>
          <p:cNvSpPr txBox="1"/>
          <p:nvPr/>
        </p:nvSpPr>
        <p:spPr>
          <a:xfrm>
            <a:off x="1016728" y="878010"/>
            <a:ext cx="658722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100" b="1" dirty="0">
                <a:solidFill>
                  <a:srgbClr val="4FBBBA"/>
                </a:solidFill>
              </a:rPr>
              <a:t>Future Directions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A83BFF-B66D-31F9-207E-5920365BB8FD}"/>
              </a:ext>
            </a:extLst>
          </p:cNvPr>
          <p:cNvSpPr txBox="1"/>
          <p:nvPr/>
        </p:nvSpPr>
        <p:spPr>
          <a:xfrm>
            <a:off x="1113248" y="1447397"/>
            <a:ext cx="4566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247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Blockchain Technology in Data Security</a:t>
            </a:r>
          </a:p>
          <a:p>
            <a:endParaRPr lang="en-US" b="1" i="0" dirty="0">
              <a:solidFill>
                <a:srgbClr val="24757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E83E3-C92E-B4F9-A94A-7AF58DCE51BE}"/>
              </a:ext>
            </a:extLst>
          </p:cNvPr>
          <p:cNvSpPr txBox="1"/>
          <p:nvPr/>
        </p:nvSpPr>
        <p:spPr>
          <a:xfrm>
            <a:off x="1119413" y="1753665"/>
            <a:ext cx="5931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Incorporation of blockchain for secure, transparent, and tamper-proof data management.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Impact: Ensures the integrity and confidentiality of health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0819B7-740B-9A07-8B73-43C6417C6430}"/>
              </a:ext>
            </a:extLst>
          </p:cNvPr>
          <p:cNvSpPr txBox="1"/>
          <p:nvPr/>
        </p:nvSpPr>
        <p:spPr>
          <a:xfrm>
            <a:off x="1113248" y="2659358"/>
            <a:ext cx="5698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247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Cities and Environmental Health Monitoring</a:t>
            </a:r>
          </a:p>
          <a:p>
            <a:endParaRPr lang="en-US" b="1" i="0" dirty="0">
              <a:solidFill>
                <a:srgbClr val="24757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C481A-6A8F-AEDA-E49E-39AB514AC465}"/>
              </a:ext>
            </a:extLst>
          </p:cNvPr>
          <p:cNvSpPr txBox="1"/>
          <p:nvPr/>
        </p:nvSpPr>
        <p:spPr>
          <a:xfrm>
            <a:off x="1119413" y="2972787"/>
            <a:ext cx="59316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Integrating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smart city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technologies to monitor and analyze environmental health factors.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Impact: Offers insights into the impact of environmental conditions on public health.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A83BFF-B66D-31F9-207E-5920365BB8FD}"/>
              </a:ext>
            </a:extLst>
          </p:cNvPr>
          <p:cNvSpPr txBox="1"/>
          <p:nvPr/>
        </p:nvSpPr>
        <p:spPr>
          <a:xfrm>
            <a:off x="1010563" y="4043388"/>
            <a:ext cx="4318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247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 Computing in Data Analysis</a:t>
            </a:r>
          </a:p>
          <a:p>
            <a:endParaRPr lang="en-US" b="1" i="0" dirty="0">
              <a:solidFill>
                <a:srgbClr val="24757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FE83E3-C92E-B4F9-A94A-7AF58DCE51BE}"/>
              </a:ext>
            </a:extLst>
          </p:cNvPr>
          <p:cNvSpPr txBox="1"/>
          <p:nvPr/>
        </p:nvSpPr>
        <p:spPr>
          <a:xfrm>
            <a:off x="1016728" y="4349656"/>
            <a:ext cx="5931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Leveraging quantum computing for processing large-scale data.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Impact: faster data analysis enables complex problem-solving and simulation capabilities.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79367B-BA3D-85CD-9A9B-7BBD4C064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890" y="1699214"/>
            <a:ext cx="4811908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36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950E39-726B-E34F-B545-F9F4DCA8160B}"/>
              </a:ext>
            </a:extLst>
          </p:cNvPr>
          <p:cNvSpPr txBox="1">
            <a:spLocks/>
          </p:cNvSpPr>
          <p:nvPr/>
        </p:nvSpPr>
        <p:spPr>
          <a:xfrm>
            <a:off x="1704473" y="648696"/>
            <a:ext cx="8783053" cy="81397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 dirty="0">
                <a:solidFill>
                  <a:srgbClr val="4FBBBA"/>
                </a:solidFill>
              </a:rPr>
              <a:t>Contact Information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6DBE7D-096B-18D0-D801-5F9EBDA3D3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5633836"/>
              </p:ext>
            </p:extLst>
          </p:nvPr>
        </p:nvGraphicFramePr>
        <p:xfrm>
          <a:off x="838199" y="210616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035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274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724D87-175C-4709-87B0-3A5ACBF93EB0}"/>
              </a:ext>
            </a:extLst>
          </p:cNvPr>
          <p:cNvSpPr txBox="1"/>
          <p:nvPr/>
        </p:nvSpPr>
        <p:spPr>
          <a:xfrm>
            <a:off x="1016728" y="878010"/>
            <a:ext cx="6587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4FBBBA"/>
                </a:solidFill>
              </a:rPr>
              <a:t>Expertise and Career Milestones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9D2395-CA0F-798E-CAD9-FA85A285862B}"/>
              </a:ext>
            </a:extLst>
          </p:cNvPr>
          <p:cNvSpPr txBox="1"/>
          <p:nvPr/>
        </p:nvSpPr>
        <p:spPr>
          <a:xfrm>
            <a:off x="1016728" y="1462785"/>
            <a:ext cx="763853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Physician-Scientist focusing on Bio/Clinical/PH Informatics solutions, Precision Medicine, Computational Medicine, and Digital Healthcare Transformation.</a:t>
            </a:r>
          </a:p>
          <a:p>
            <a:pPr>
              <a:defRPr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Past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M.B.B.S.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King Faisal University, Dammam (2007).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House officer (Psychiatry)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 KFHU, KFSH-D, Al-Amal complex, UCSD VA center, and Weiss Memorial Hospital (2007-2015).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ECFMG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certificate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practice in the US (2011).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M.A.S.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Clinical Research from UCSD (2013).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Research Associate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 George Mason University (2016-2020)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(Jafri`s-Lipsky`s labs) Pathogenesis of Multiple Sclerosis (NGS, -Omics).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(Shehu`s-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Baroja`s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labs) Models of the Rift Valley fever v (</a:t>
            </a:r>
            <a:r>
              <a:rPr lang="ar-SA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D, Molecular Dynamics).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Ph.D. in Bioinformatics and Computational Biology from George Mason University (2020).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Bioinformatics Staff Scientist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 National Institutes of Health (NIH) - National Institute of Neurological Disorders &amp; Stroke (NINDS)  (2020-2022).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Currently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Associate Consultant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Bioinformatics at RC-KKMC (2022-).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Director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Statistics and Predictive Modelling at Eastern Health Cluster (2022-).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Director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Research Operations Bioinformatics at RC-KKMC (2022-).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Advisor and Bioinformatics Consultant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GeneoClinic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(2023-).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Affiliated Graduate Faculty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 George Mason University (2023-)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114068-4D94-7E46-1DB5-40FE10884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8184" y="1501790"/>
            <a:ext cx="1126928" cy="1126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CDA424-F593-D8CD-2EA2-49E94AC01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516" y="1215183"/>
            <a:ext cx="2811965" cy="17464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25553B-6104-5D0D-43A8-290049737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9241" y="3429000"/>
            <a:ext cx="1591372" cy="10847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DC32D3E-B999-3325-F0B9-DDB7015994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9423" y="4524721"/>
            <a:ext cx="1081207" cy="10812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5F5AF0-6757-47D4-5CEF-8CF9903D4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4747" y="4513785"/>
            <a:ext cx="1409631" cy="9162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EA3B0CD-64B4-FA1A-F5A4-76CDA11275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8005" y="5775566"/>
            <a:ext cx="3603247" cy="7950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9359E6-F3DE-E811-A596-5AFA000EC7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5516" y="2770196"/>
            <a:ext cx="3259859" cy="789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3413840-336E-8624-26F0-C36DBA68B3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54573" y="3628499"/>
            <a:ext cx="1873837" cy="66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08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724D87-175C-4709-87B0-3A5ACBF93EB0}"/>
              </a:ext>
            </a:extLst>
          </p:cNvPr>
          <p:cNvSpPr txBox="1"/>
          <p:nvPr/>
        </p:nvSpPr>
        <p:spPr>
          <a:xfrm>
            <a:off x="1016728" y="878010"/>
            <a:ext cx="65872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4FBBBA"/>
                </a:solidFill>
              </a:rPr>
              <a:t>The Rise of Artificial Intelligence (AI) in Public Health (PH)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A83BFF-B66D-31F9-207E-5920365BB8FD}"/>
              </a:ext>
            </a:extLst>
          </p:cNvPr>
          <p:cNvSpPr txBox="1"/>
          <p:nvPr/>
        </p:nvSpPr>
        <p:spPr>
          <a:xfrm>
            <a:off x="1016728" y="1955228"/>
            <a:ext cx="4574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247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Artificial Intelligence (AI)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E83E3-C92E-B4F9-A94A-7AF58DCE51BE}"/>
              </a:ext>
            </a:extLst>
          </p:cNvPr>
          <p:cNvSpPr txBox="1"/>
          <p:nvPr/>
        </p:nvSpPr>
        <p:spPr>
          <a:xfrm>
            <a:off x="1022893" y="2261496"/>
            <a:ext cx="6581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the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simulation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human intelligence in machines.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Type-1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Based on Capabilities and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Type-2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based on functionality.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Types relevant to public health include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ML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NLP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39EA0C-2AB4-EDCB-AE05-3B2FCCDF4D99}"/>
              </a:ext>
            </a:extLst>
          </p:cNvPr>
          <p:cNvSpPr txBox="1"/>
          <p:nvPr/>
        </p:nvSpPr>
        <p:spPr>
          <a:xfrm>
            <a:off x="1022893" y="3214095"/>
            <a:ext cx="4496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247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AI's Growing Role in Public Health (PH)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965FBA-D7E9-4CB7-242B-DBE5435FE93B}"/>
              </a:ext>
            </a:extLst>
          </p:cNvPr>
          <p:cNvSpPr txBox="1"/>
          <p:nvPr/>
        </p:nvSpPr>
        <p:spPr>
          <a:xfrm>
            <a:off x="1029057" y="3520363"/>
            <a:ext cx="52763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 transforms PH through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Big Data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advanced computing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Examples: Outbreak Prediction (COVID-19), Public Health Data Analysis (EHR).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539C99-9A72-BEC5-8C08-0F0AF45E8B40}"/>
              </a:ext>
            </a:extLst>
          </p:cNvPr>
          <p:cNvSpPr txBox="1"/>
          <p:nvPr/>
        </p:nvSpPr>
        <p:spPr>
          <a:xfrm>
            <a:off x="1016728" y="4719664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247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F79DC-20EA-B108-F549-A131230AB29A}"/>
              </a:ext>
            </a:extLst>
          </p:cNvPr>
          <p:cNvSpPr txBox="1"/>
          <p:nvPr/>
        </p:nvSpPr>
        <p:spPr>
          <a:xfrm>
            <a:off x="1022893" y="5025932"/>
            <a:ext cx="5451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Ethical Considerations: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otential biases in AI algorithms (health disparities), ethical guidelines, and Data Privacy.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Quality Concerns: Data Accuracy and Completeness, Data Standardization and Integration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A0B81A-49B5-F87B-4D8D-2A93B1F9A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211" y="3274141"/>
            <a:ext cx="4622892" cy="27637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710182-6A80-D53D-6FC3-081CD212D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211" y="1292042"/>
            <a:ext cx="4436796" cy="18975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6D66F31-AA5D-4257-8131-76D0B7FCBD6F}"/>
              </a:ext>
            </a:extLst>
          </p:cNvPr>
          <p:cNvSpPr txBox="1"/>
          <p:nvPr/>
        </p:nvSpPr>
        <p:spPr>
          <a:xfrm>
            <a:off x="7376160" y="6043298"/>
            <a:ext cx="5995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US" sz="1100" dirty="0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https://www.edureka.co/blog/types-of-artificial-intelligence</a:t>
            </a:r>
            <a:r>
              <a:rPr lang="en-US" sz="1600" dirty="0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6D6525D-3646-3EDF-86E1-0EAA83E67F4F}"/>
              </a:ext>
            </a:extLst>
          </p:cNvPr>
          <p:cNvSpPr/>
          <p:nvPr/>
        </p:nvSpPr>
        <p:spPr>
          <a:xfrm>
            <a:off x="7376160" y="3274141"/>
            <a:ext cx="1569720" cy="14248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139AD4-DB3E-B7E8-0C3F-DD679CF61EED}"/>
              </a:ext>
            </a:extLst>
          </p:cNvPr>
          <p:cNvSpPr/>
          <p:nvPr/>
        </p:nvSpPr>
        <p:spPr>
          <a:xfrm>
            <a:off x="10383967" y="4697549"/>
            <a:ext cx="1569720" cy="14248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6215972-F471-E9A0-9BF5-D0732B4F5C08}"/>
              </a:ext>
            </a:extLst>
          </p:cNvPr>
          <p:cNvSpPr/>
          <p:nvPr/>
        </p:nvSpPr>
        <p:spPr>
          <a:xfrm>
            <a:off x="8945880" y="3342285"/>
            <a:ext cx="1237176" cy="14248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9C6A3B-D6C3-08AE-5C08-B431AF6A6AB8}"/>
              </a:ext>
            </a:extLst>
          </p:cNvPr>
          <p:cNvSpPr/>
          <p:nvPr/>
        </p:nvSpPr>
        <p:spPr>
          <a:xfrm>
            <a:off x="7651848" y="2357859"/>
            <a:ext cx="592992" cy="5336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C4A6EB2-F03B-03AC-61A7-B08F80CE9350}"/>
              </a:ext>
            </a:extLst>
          </p:cNvPr>
          <p:cNvSpPr/>
          <p:nvPr/>
        </p:nvSpPr>
        <p:spPr>
          <a:xfrm>
            <a:off x="9941752" y="2781712"/>
            <a:ext cx="650047" cy="3462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1F75DD-DCD2-20C4-E3C2-6147465C840A}"/>
              </a:ext>
            </a:extLst>
          </p:cNvPr>
          <p:cNvSpPr/>
          <p:nvPr/>
        </p:nvSpPr>
        <p:spPr>
          <a:xfrm>
            <a:off x="9441726" y="2414058"/>
            <a:ext cx="796523" cy="4212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408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724D87-175C-4709-87B0-3A5ACBF93EB0}"/>
              </a:ext>
            </a:extLst>
          </p:cNvPr>
          <p:cNvSpPr txBox="1"/>
          <p:nvPr/>
        </p:nvSpPr>
        <p:spPr>
          <a:xfrm>
            <a:off x="1016728" y="878010"/>
            <a:ext cx="65872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100" b="1" dirty="0">
                <a:solidFill>
                  <a:srgbClr val="4FBBBA"/>
                </a:solidFill>
              </a:rPr>
              <a:t>Importance of Data in Public Health (PH)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A83BFF-B66D-31F9-207E-5920365BB8FD}"/>
              </a:ext>
            </a:extLst>
          </p:cNvPr>
          <p:cNvSpPr txBox="1"/>
          <p:nvPr/>
        </p:nvSpPr>
        <p:spPr>
          <a:xfrm>
            <a:off x="1016728" y="1955228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247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Critical Role of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E83E3-C92E-B4F9-A94A-7AF58DCE51BE}"/>
              </a:ext>
            </a:extLst>
          </p:cNvPr>
          <p:cNvSpPr txBox="1"/>
          <p:nvPr/>
        </p:nvSpPr>
        <p:spPr>
          <a:xfrm>
            <a:off x="1022893" y="2261496"/>
            <a:ext cx="59316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serves as the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cornerstone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population health (PH), offering vital insights into disease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patterns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facilitating the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evaluation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intervention outcomes.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John Snow’s Map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(1850s cholera outbreaks in London)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laid the groundwork for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modern epidemiology.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Now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Big Data is faster (Velocity), more enormous (Volume), and more diverse (Variety). These 3Vs lead to better decision-making in public health.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539C99-9A72-BEC5-8C08-0F0AF45E8B40}"/>
              </a:ext>
            </a:extLst>
          </p:cNvPr>
          <p:cNvSpPr txBox="1"/>
          <p:nvPr/>
        </p:nvSpPr>
        <p:spPr>
          <a:xfrm>
            <a:off x="1016728" y="4396987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247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 Data is pivotal in global health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F79DC-20EA-B108-F549-A131230AB29A}"/>
              </a:ext>
            </a:extLst>
          </p:cNvPr>
          <p:cNvSpPr txBox="1"/>
          <p:nvPr/>
        </p:nvSpPr>
        <p:spPr>
          <a:xfrm>
            <a:off x="1022892" y="4703255"/>
            <a:ext cx="57639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Identifying and addressing health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disparities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guiding international health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policies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and facilitating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equitable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distribution of resources to tackle pressing health challenges across different regions.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Example: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COVID-19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3F93C9-C826-69D1-93CE-847D18E6F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320" y="1270000"/>
            <a:ext cx="4767639" cy="44726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3F3409-B9CB-136F-8B5D-5FD4903F843E}"/>
              </a:ext>
            </a:extLst>
          </p:cNvPr>
          <p:cNvSpPr txBox="1"/>
          <p:nvPr/>
        </p:nvSpPr>
        <p:spPr>
          <a:xfrm>
            <a:off x="7132320" y="5718380"/>
            <a:ext cx="5995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  <a:r>
              <a:rPr lang="en-US" sz="1100" dirty="0"/>
              <a:t> </a:t>
            </a:r>
            <a:r>
              <a:rPr lang="en-US" sz="1100" dirty="0">
                <a:hlinkClick r:id="rId6"/>
              </a:rPr>
              <a:t>https://en.wikipedia.org/wiki/File:Snow-cholera-map-1.jpg</a:t>
            </a:r>
            <a:r>
              <a:rPr lang="en-US" sz="1100" dirty="0"/>
              <a:t>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823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724D87-175C-4709-87B0-3A5ACBF93EB0}"/>
              </a:ext>
            </a:extLst>
          </p:cNvPr>
          <p:cNvSpPr txBox="1"/>
          <p:nvPr/>
        </p:nvSpPr>
        <p:spPr>
          <a:xfrm>
            <a:off x="1016728" y="878010"/>
            <a:ext cx="65872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4FBBBA"/>
                </a:solidFill>
              </a:rPr>
              <a:t>Introduction to Artificial Intelligence (AI) in Data Collection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A83BFF-B66D-31F9-207E-5920365BB8FD}"/>
              </a:ext>
            </a:extLst>
          </p:cNvPr>
          <p:cNvSpPr txBox="1"/>
          <p:nvPr/>
        </p:nvSpPr>
        <p:spPr>
          <a:xfrm>
            <a:off x="1016728" y="2012897"/>
            <a:ext cx="634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rgbClr val="247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is not just an upgrade but a </a:t>
            </a:r>
            <a:r>
              <a:rPr lang="en-US" b="1" i="0" dirty="0">
                <a:solidFill>
                  <a:srgbClr val="247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revolution</a:t>
            </a:r>
            <a:r>
              <a:rPr lang="en-US" i="0" dirty="0">
                <a:solidFill>
                  <a:srgbClr val="247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data collection.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E83E3-C92E-B4F9-A94A-7AF58DCE51BE}"/>
              </a:ext>
            </a:extLst>
          </p:cNvPr>
          <p:cNvSpPr txBox="1"/>
          <p:nvPr/>
        </p:nvSpPr>
        <p:spPr>
          <a:xfrm>
            <a:off x="1022892" y="2319165"/>
            <a:ext cx="107322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Traditionally, data collection has been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labor-intensive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error-prone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and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limited in scope and speed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 transformed data collection by inducing advanced tools like web scraping, EHR Data Mining, real-time analytics, and automated surveys, making data collection more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efficient, accurate,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comprehensive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(Next slide).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enables handling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vast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complex datasets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far beyond human capability regarding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volume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speed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and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diversity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A01A3B-14E4-F694-7EC5-BC7FA144F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131" y="3784479"/>
            <a:ext cx="6323748" cy="24718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4231A7-ECE3-FC3F-AA1A-A60E3E5B2564}"/>
              </a:ext>
            </a:extLst>
          </p:cNvPr>
          <p:cNvSpPr txBox="1"/>
          <p:nvPr/>
        </p:nvSpPr>
        <p:spPr>
          <a:xfrm>
            <a:off x="3169920" y="6256322"/>
            <a:ext cx="5995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US" sz="1100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https://towardsdatascience.com/bringing-more-humans-into-the-ai-lifecycle-ac5bed139314</a:t>
            </a:r>
            <a:r>
              <a:rPr lang="en-US" sz="1100" dirty="0"/>
              <a:t>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318F069-8F20-1E8F-8A2B-10B113B2D62F}"/>
              </a:ext>
            </a:extLst>
          </p:cNvPr>
          <p:cNvSpPr/>
          <p:nvPr/>
        </p:nvSpPr>
        <p:spPr>
          <a:xfrm>
            <a:off x="3169920" y="3829844"/>
            <a:ext cx="1183640" cy="10794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72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724D87-175C-4709-87B0-3A5ACBF93EB0}"/>
              </a:ext>
            </a:extLst>
          </p:cNvPr>
          <p:cNvSpPr txBox="1"/>
          <p:nvPr/>
        </p:nvSpPr>
        <p:spPr>
          <a:xfrm>
            <a:off x="1016728" y="878010"/>
            <a:ext cx="65872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4FBBBA"/>
                </a:solidFill>
              </a:rPr>
              <a:t>Introduction to Artificial Intelligence (AI) in Data Collection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A83BFF-B66D-31F9-207E-5920365BB8FD}"/>
              </a:ext>
            </a:extLst>
          </p:cNvPr>
          <p:cNvSpPr txBox="1"/>
          <p:nvPr/>
        </p:nvSpPr>
        <p:spPr>
          <a:xfrm>
            <a:off x="1016728" y="2012897"/>
            <a:ext cx="414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247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Revolutionizing Traditional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E83E3-C92E-B4F9-A94A-7AF58DCE51BE}"/>
              </a:ext>
            </a:extLst>
          </p:cNvPr>
          <p:cNvSpPr txBox="1"/>
          <p:nvPr/>
        </p:nvSpPr>
        <p:spPr>
          <a:xfrm>
            <a:off x="1022892" y="2319165"/>
            <a:ext cx="82633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Enhancing Efficiency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AI-driven methods can operate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continuously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collect data from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diverse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sources like EHR, social media, and environmental sensors (e.g., real-time infectious disease surveillance).</a:t>
            </a:r>
          </a:p>
          <a:p>
            <a:pPr lvl="1">
              <a:defRPr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Improving Accuracy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 algorithms can identify and correct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inconsistencies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vast amounts of data (EHRs), ensuring higher accuracy. They can filter out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irrelevant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data, focusing on high-quality, relevant information (e.g., epidemiological data analysis for chronic disease management).</a:t>
            </a:r>
          </a:p>
          <a:p>
            <a:pPr lvl="1">
              <a:defRPr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Expanding Scope: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 can gather and analyze data from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varied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sources like satellite imagery, climate data, social media, and EHRs, offering a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broader view than traditional methods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(e.g., surveillance and control of vector-borne diseases like malaria ).</a:t>
            </a:r>
          </a:p>
        </p:txBody>
      </p:sp>
    </p:spTree>
    <p:extLst>
      <p:ext uri="{BB962C8B-B14F-4D97-AF65-F5344CB8AC3E}">
        <p14:creationId xmlns:p14="http://schemas.microsoft.com/office/powerpoint/2010/main" val="1948162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724D87-175C-4709-87B0-3A5ACBF93EB0}"/>
              </a:ext>
            </a:extLst>
          </p:cNvPr>
          <p:cNvSpPr txBox="1"/>
          <p:nvPr/>
        </p:nvSpPr>
        <p:spPr>
          <a:xfrm>
            <a:off x="1016728" y="878010"/>
            <a:ext cx="65872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4FBBBA"/>
                </a:solidFill>
              </a:rPr>
              <a:t>Data Sources for Artificial Intelligence (AI) in Public Health (PH)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E83E3-C92E-B4F9-A94A-7AF58DCE51BE}"/>
              </a:ext>
            </a:extLst>
          </p:cNvPr>
          <p:cNvSpPr txBox="1"/>
          <p:nvPr/>
        </p:nvSpPr>
        <p:spPr>
          <a:xfrm>
            <a:off x="1022893" y="2319165"/>
            <a:ext cx="5916388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247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Electronic Health Records (EHRs)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Comprehensive patient data: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Hx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Rx, images, and labs.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Predict outcomes and personalize treatment</a:t>
            </a:r>
          </a:p>
          <a:p>
            <a:pPr lvl="1">
              <a:defRPr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247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Health Databases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Organizational DBs: Disease surveillance, vaccination rates, and epidemiological data.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Disease patterns, risk factors, and evaluating the effectiveness of public health interventions.</a:t>
            </a:r>
          </a:p>
          <a:p>
            <a:pPr lvl="1">
              <a:defRPr/>
            </a:pPr>
            <a:endParaRPr lang="en-US" b="1" dirty="0">
              <a:solidFill>
                <a:srgbClr val="24757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247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Wearable Technology and Mobile Health Apps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Fitness trackers and health apps: HR and sleep patterns.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Real-time early detection and preventive measures.</a:t>
            </a:r>
            <a:endParaRPr lang="en-US" b="1" dirty="0">
              <a:solidFill>
                <a:srgbClr val="24757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E12874-8108-D900-2A3C-688BADDD2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646" y="1955228"/>
            <a:ext cx="4761629" cy="32562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74C21E-5185-1A52-BBD5-A28069902B9F}"/>
              </a:ext>
            </a:extLst>
          </p:cNvPr>
          <p:cNvSpPr txBox="1"/>
          <p:nvPr/>
        </p:nvSpPr>
        <p:spPr>
          <a:xfrm>
            <a:off x="6939282" y="5234670"/>
            <a:ext cx="48109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US" sz="1100" dirty="0">
                <a:solidFill>
                  <a:srgbClr val="0563C1"/>
                </a:solidFill>
              </a:rPr>
              <a:t>https://www.mdpi.com/vaccines/vaccines-11-01154/article_deploy/html/images/vaccines-11-01154-g001.png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088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724D87-175C-4709-87B0-3A5ACBF93EB0}"/>
              </a:ext>
            </a:extLst>
          </p:cNvPr>
          <p:cNvSpPr txBox="1"/>
          <p:nvPr/>
        </p:nvSpPr>
        <p:spPr>
          <a:xfrm>
            <a:off x="1016728" y="878010"/>
            <a:ext cx="65872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4FBBBA"/>
                </a:solidFill>
              </a:rPr>
              <a:t>Data Sources for Artificial Intelligence (AI) in Public Health (PH)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E83E3-C92E-B4F9-A94A-7AF58DCE51BE}"/>
              </a:ext>
            </a:extLst>
          </p:cNvPr>
          <p:cNvSpPr txBox="1"/>
          <p:nvPr/>
        </p:nvSpPr>
        <p:spPr>
          <a:xfrm>
            <a:off x="1022893" y="2319165"/>
            <a:ext cx="59163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247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Genomic Data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Wet lab: 2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generation sequencers.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Precision medicine</a:t>
            </a:r>
          </a:p>
          <a:p>
            <a:pPr>
              <a:defRPr/>
            </a:pPr>
            <a:endParaRPr lang="en-US" b="1" dirty="0">
              <a:solidFill>
                <a:srgbClr val="24757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247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Environmental and Climatic Data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Sensors: Air and water quality and climate conditions.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Planning public health responses to environmental changes.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en-US" b="1" dirty="0">
              <a:solidFill>
                <a:srgbClr val="24757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247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 and Social Media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User-generated content on platforms.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Real-time health communication analysis,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outbreak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detection, and public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sentiment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analysis.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b="1" dirty="0">
              <a:solidFill>
                <a:srgbClr val="24757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E12874-8108-D900-2A3C-688BADDD2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646" y="1955228"/>
            <a:ext cx="4761629" cy="32562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74C21E-5185-1A52-BBD5-A28069902B9F}"/>
              </a:ext>
            </a:extLst>
          </p:cNvPr>
          <p:cNvSpPr txBox="1"/>
          <p:nvPr/>
        </p:nvSpPr>
        <p:spPr>
          <a:xfrm>
            <a:off x="6939282" y="5234670"/>
            <a:ext cx="48109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US" sz="1100" dirty="0">
                <a:solidFill>
                  <a:srgbClr val="0563C1"/>
                </a:solidFill>
              </a:rPr>
              <a:t>https://www.mdpi.com/vaccines/vaccines-11-01154/article_deploy/html/images/vaccines-11-01154-g001.png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778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724D87-175C-4709-87B0-3A5ACBF93EB0}"/>
              </a:ext>
            </a:extLst>
          </p:cNvPr>
          <p:cNvSpPr txBox="1"/>
          <p:nvPr/>
        </p:nvSpPr>
        <p:spPr>
          <a:xfrm>
            <a:off x="1016728" y="878010"/>
            <a:ext cx="6587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4FBBBA"/>
                </a:solidFill>
              </a:rPr>
              <a:t>Data Types in Public Health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A83BFF-B66D-31F9-207E-5920365BB8FD}"/>
              </a:ext>
            </a:extLst>
          </p:cNvPr>
          <p:cNvSpPr txBox="1"/>
          <p:nvPr/>
        </p:nvSpPr>
        <p:spPr>
          <a:xfrm>
            <a:off x="1016728" y="1462785"/>
            <a:ext cx="1578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47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E83E3-C92E-B4F9-A94A-7AF58DCE51BE}"/>
              </a:ext>
            </a:extLst>
          </p:cNvPr>
          <p:cNvSpPr txBox="1"/>
          <p:nvPr/>
        </p:nvSpPr>
        <p:spPr>
          <a:xfrm>
            <a:off x="1123851" y="1832117"/>
            <a:ext cx="62726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Highly organized and formatted in a specific way, making it easily searchable in databases.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Examples: Sheets, RDBs-&gt; Demographic information, lab results, diagnosis codes.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Usage: health statistics and disease surveillance.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76B76-B59C-EF71-1CF3-4BDB9FCBEB69}"/>
              </a:ext>
            </a:extLst>
          </p:cNvPr>
          <p:cNvSpPr txBox="1"/>
          <p:nvPr/>
        </p:nvSpPr>
        <p:spPr>
          <a:xfrm>
            <a:off x="1123851" y="3170945"/>
            <a:ext cx="256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47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Semi-Structured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7EDA1-5781-581F-D8C8-3FF468EEDBEC}"/>
              </a:ext>
            </a:extLst>
          </p:cNvPr>
          <p:cNvSpPr txBox="1"/>
          <p:nvPr/>
        </p:nvSpPr>
        <p:spPr>
          <a:xfrm>
            <a:off x="1062248" y="3540277"/>
            <a:ext cx="62726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Has some level of organization or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tags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that make it easier to process.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Examples: HTML, XML -&gt; Web pages and clinical notes with specific tags.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Usage: Useful in web scrapping for trends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70F00-94BE-32C0-6173-8313D40B5A1E}"/>
              </a:ext>
            </a:extLst>
          </p:cNvPr>
          <p:cNvSpPr txBox="1"/>
          <p:nvPr/>
        </p:nvSpPr>
        <p:spPr>
          <a:xfrm>
            <a:off x="1123851" y="4801638"/>
            <a:ext cx="203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47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Unstructured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43428-653D-7748-252E-F48F6991F96B}"/>
              </a:ext>
            </a:extLst>
          </p:cNvPr>
          <p:cNvSpPr txBox="1"/>
          <p:nvPr/>
        </p:nvSpPr>
        <p:spPr>
          <a:xfrm>
            <a:off x="1230973" y="5170970"/>
            <a:ext cx="6587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Lacks a predefined format or organization, making it more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complex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process and analyze.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Examples: Free text clinical notes, audio recordings of patient interviews, and medical imaging data.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Usage: Provides depth in case studies, patient behavior analysis, and holistic patient care insights.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F0A4A5-2F00-B8D1-7A4C-884002AAE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360" y="2259518"/>
            <a:ext cx="4685996" cy="18228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016E9D-11B6-112F-0A79-119AE4BEF07D}"/>
              </a:ext>
            </a:extLst>
          </p:cNvPr>
          <p:cNvSpPr txBox="1"/>
          <p:nvPr/>
        </p:nvSpPr>
        <p:spPr>
          <a:xfrm>
            <a:off x="7381006" y="4082372"/>
            <a:ext cx="48109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US" sz="1100" dirty="0">
                <a:solidFill>
                  <a:srgbClr val="0563C1"/>
                </a:solidFill>
              </a:rPr>
              <a:t>https://www.researchgate.net/publication/236860222_Developing_Dynamic_Packaging_Applications_Using_Semantic_Web-Based_Integration/figures?lo=1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441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1996</TotalTime>
  <Words>1827</Words>
  <Application>Microsoft Office PowerPoint</Application>
  <PresentationFormat>Widescreen</PresentationFormat>
  <Paragraphs>174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Inter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Fahad Almsned</cp:lastModifiedBy>
  <cp:revision>149</cp:revision>
  <dcterms:created xsi:type="dcterms:W3CDTF">2019-12-30T15:52:33Z</dcterms:created>
  <dcterms:modified xsi:type="dcterms:W3CDTF">2024-01-29T10:43:07Z</dcterms:modified>
</cp:coreProperties>
</file>